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511" r:id="rId3"/>
    <p:sldId id="423" r:id="rId4"/>
    <p:sldId id="517" r:id="rId5"/>
    <p:sldId id="521" r:id="rId6"/>
    <p:sldId id="522" r:id="rId7"/>
    <p:sldId id="483" r:id="rId8"/>
    <p:sldId id="523" r:id="rId9"/>
    <p:sldId id="486" r:id="rId10"/>
    <p:sldId id="539" r:id="rId11"/>
    <p:sldId id="540" r:id="rId12"/>
    <p:sldId id="538" r:id="rId13"/>
    <p:sldId id="524" r:id="rId14"/>
    <p:sldId id="526" r:id="rId15"/>
    <p:sldId id="525" r:id="rId16"/>
    <p:sldId id="527" r:id="rId17"/>
    <p:sldId id="548" r:id="rId18"/>
    <p:sldId id="562" r:id="rId19"/>
    <p:sldId id="563" r:id="rId20"/>
    <p:sldId id="560" r:id="rId21"/>
    <p:sldId id="561" r:id="rId22"/>
    <p:sldId id="549" r:id="rId23"/>
    <p:sldId id="557" r:id="rId24"/>
    <p:sldId id="564" r:id="rId25"/>
    <p:sldId id="558" r:id="rId26"/>
    <p:sldId id="568" r:id="rId27"/>
    <p:sldId id="542" r:id="rId28"/>
    <p:sldId id="565" r:id="rId29"/>
    <p:sldId id="566" r:id="rId30"/>
    <p:sldId id="567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11"/>
            <p14:sldId id="423"/>
            <p14:sldId id="517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39"/>
            <p14:sldId id="540"/>
          </p14:sldIdLst>
        </p14:section>
        <p14:section name="Interfaces" id="{6B2D6A81-DF15-4281-9294-A991E1CCE6DC}">
          <p14:sldIdLst>
            <p14:sldId id="538"/>
            <p14:sldId id="524"/>
            <p14:sldId id="526"/>
            <p14:sldId id="525"/>
            <p14:sldId id="527"/>
            <p14:sldId id="548"/>
            <p14:sldId id="562"/>
            <p14:sldId id="563"/>
            <p14:sldId id="560"/>
            <p14:sldId id="561"/>
            <p14:sldId id="549"/>
            <p14:sldId id="557"/>
            <p14:sldId id="564"/>
            <p14:sldId id="558"/>
            <p14:sldId id="568"/>
            <p14:sldId id="542"/>
          </p14:sldIdLst>
        </p14:section>
        <p14:section name="Conclusion" id="{B6D042DB-CA23-4EDD-B8C8-0D873275EC3D}">
          <p14:sldIdLst>
            <p14:sldId id="565"/>
            <p14:sldId id="566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5280" autoAdjust="0"/>
  </p:normalViewPr>
  <p:slideViewPr>
    <p:cSldViewPr>
      <p:cViewPr varScale="1">
        <p:scale>
          <a:sx n="73" d="100"/>
          <a:sy n="73" d="100"/>
        </p:scale>
        <p:origin x="40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43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55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63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9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6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62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73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26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8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603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62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3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18-Jul-17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18-Jul-17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1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22.png"/><Relationship Id="rId10" Type="http://schemas.openxmlformats.org/officeDocument/2006/relationships/image" Target="../media/image20.png"/><Relationship Id="rId19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Interfaces and Abstraction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 dirty="0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Ventsislav Ivanov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3808412" y="3641436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C# </a:t>
              </a: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  <p:sp>
        <p:nvSpPr>
          <p:cNvPr id="14" name="Subtitle 5"/>
          <p:cNvSpPr>
            <a:spLocks noGrp="1"/>
          </p:cNvSpPr>
          <p:nvPr>
            <p:ph type="subTitle" idx="1"/>
          </p:nvPr>
        </p:nvSpPr>
        <p:spPr>
          <a:xfrm>
            <a:off x="4037013" y="2040664"/>
            <a:ext cx="7772400" cy="1235936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</a:pPr>
            <a:r>
              <a:rPr lang="en-US" sz="3600" dirty="0"/>
              <a:t>Interfaces vs Abstract Classes</a:t>
            </a:r>
            <a:br>
              <a:rPr lang="en-US" sz="3600" dirty="0"/>
            </a:br>
            <a:r>
              <a:rPr lang="en-US" sz="3600" dirty="0"/>
              <a:t>Abstraction vs Encapsulation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4120405"/>
            <a:ext cx="2971800" cy="18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Interface</a:t>
            </a:r>
            <a:r>
              <a:rPr lang="en-US" noProof="1">
                <a:cs typeface="Consolas" panose="020B0609020204030204" pitchFamily="49" charset="0"/>
              </a:rPr>
              <a:t>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35" y="762000"/>
            <a:ext cx="6909354" cy="42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IPrintable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71562" y="4165519"/>
            <a:ext cx="646284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348279"/>
            <a:ext cx="3701908" cy="812163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237412" y="5450224"/>
            <a:ext cx="3871800" cy="1042102"/>
          </a:xfrm>
          <a:prstGeom prst="wedgeRoundRectCallout">
            <a:avLst>
              <a:gd name="adj1" fmla="val -139864"/>
              <a:gd name="adj2" fmla="val -9160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for all members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260423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5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 smtClean="0">
                <a:latin typeface="Consolas" panose="020B0609020204030204" pitchFamily="49" charset="0"/>
              </a:rPr>
              <a:t>Print</a:t>
            </a:r>
            <a:r>
              <a:rPr lang="en-US" dirty="0" smtClean="0">
                <a:latin typeface="Consolas" panose="020B0609020204030204" pitchFamily="49" charset="0"/>
              </a:rPr>
              <a:t>() </a:t>
            </a:r>
            <a:r>
              <a:rPr lang="en-US" dirty="0" smtClean="0"/>
              <a:t>is </a:t>
            </a:r>
            <a:r>
              <a:rPr lang="en-US" dirty="0"/>
              <a:t>provided </a:t>
            </a:r>
            <a:br>
              <a:rPr lang="en-US" dirty="0"/>
            </a:br>
            <a:r>
              <a:rPr lang="en-US" dirty="0"/>
              <a:t>in class A6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26372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rintable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554793"/>
            <a:ext cx="11182725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Document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IPrintable</a:t>
            </a:r>
            <a:endParaRPr lang="en-US" sz="3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 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3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Console.ReadLine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Hello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}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Inheritance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Build project that contain interface 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/>
              <a:t>Circle and Rectangle </a:t>
            </a:r>
          </a:p>
          <a:p>
            <a:r>
              <a:rPr lang="en-US" dirty="0"/>
              <a:t>Both classes have to print </a:t>
            </a:r>
            <a:r>
              <a:rPr lang="en-US" dirty="0" smtClean="0"/>
              <a:t>on the console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Shapes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800" b="1" noProof="1" smtClean="0">
                  <a:latin typeface="Consolas" panose="020B0609020204030204" pitchFamily="49" charset="0"/>
                </a:rPr>
                <a:t>+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Radius</a:t>
              </a:r>
              <a:r>
                <a:rPr lang="en-US" sz="2800" b="1" noProof="1">
                  <a:latin typeface="Consolas" panose="020B0609020204030204" pitchFamily="49" charset="0"/>
                </a:rPr>
                <a:t>: 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int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-Width</a:t>
              </a:r>
              <a:r>
                <a:rPr lang="en-US" sz="2800" b="1" noProof="1">
                  <a:latin typeface="Consolas" panose="020B0609020204030204" pitchFamily="49" charset="0"/>
                </a:rPr>
                <a:t>: 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int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-Height</a:t>
              </a:r>
              <a:r>
                <a:rPr lang="en-US" sz="2800" b="1" noProof="1">
                  <a:latin typeface="Consolas" panose="020B0609020204030204" pitchFamily="49" charset="0"/>
                </a:rPr>
                <a:t>: 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int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105270" y="1874513"/>
            <a:ext cx="3124200" cy="1523811"/>
            <a:chOff x="5561362" y="1464774"/>
            <a:chExt cx="3124200" cy="1523811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561362" y="1464774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561362" y="2424918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+Draw()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661869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 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 constructor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21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823794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 constructor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20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- Rectangle Draw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929374"/>
            <a:ext cx="113495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this.Height - 1; ++i)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 ');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DrawLine(int width, char end, char mid)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width - 1; ++i)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Console.Write(mid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Console.WriteLine(end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33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- Circle Draw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942437"/>
            <a:ext cx="113495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r_in = this.Radius - 0.4;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r_out = this.Radius + 0.4;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y = this.Radius; y &gt;= -this.Radius; --y)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x = -this.Radius; x &lt; r_out; x += 0.5)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&gt;= r_in * r_in &amp;&amp; value &lt;= r_out * r_out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else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Console.WriteLine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4266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965201"/>
            <a:ext cx="5561011" cy="6248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</a:p>
          <a:p>
            <a:pPr algn="just"/>
            <a:r>
              <a:rPr lang="en-US" dirty="0"/>
              <a:t>A class may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 only one </a:t>
            </a:r>
            <a:r>
              <a:rPr lang="en-US" dirty="0"/>
              <a:t>abstract class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Abstract </a:t>
            </a:r>
            <a:r>
              <a:rPr lang="en-US" dirty="0"/>
              <a:t>class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complete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 smtClean="0"/>
              <a:t> and/or </a:t>
            </a:r>
            <a:r>
              <a:rPr lang="en-US" dirty="0"/>
              <a:t>just the details that have to be </a:t>
            </a:r>
            <a:r>
              <a:rPr lang="en-US" dirty="0" smtClean="0"/>
              <a:t>overridden.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942012" y="965201"/>
            <a:ext cx="60532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/>
              <a:t>A class may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 several interfaces</a:t>
            </a:r>
            <a:r>
              <a:rPr lang="en-US" dirty="0" smtClean="0"/>
              <a:t>.</a:t>
            </a:r>
          </a:p>
          <a:p>
            <a:endParaRPr lang="en-US" sz="3200" dirty="0" smtClean="0"/>
          </a:p>
          <a:p>
            <a:r>
              <a:rPr lang="en-US" dirty="0"/>
              <a:t>An interface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provide any code</a:t>
            </a:r>
            <a:r>
              <a:rPr lang="en-US" dirty="0"/>
              <a:t>, just the signature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6924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Abstraction vs 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 vs Abstract Classes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4612" y="1301475"/>
            <a:ext cx="3836527" cy="49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965201"/>
            <a:ext cx="5561011" cy="6248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</a:p>
          <a:p>
            <a:pPr algn="just"/>
            <a:r>
              <a:rPr lang="en-US" dirty="0"/>
              <a:t>An abstract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contain access modifiers</a:t>
            </a:r>
            <a:r>
              <a:rPr lang="en-US" dirty="0"/>
              <a:t> for the subs, </a:t>
            </a:r>
            <a:r>
              <a:rPr lang="en-US" dirty="0" smtClean="0"/>
              <a:t>functions</a:t>
            </a:r>
            <a:r>
              <a:rPr lang="en-US" dirty="0"/>
              <a:t>, properties</a:t>
            </a:r>
            <a:r>
              <a:rPr lang="en-US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r>
              <a:rPr lang="en-US" dirty="0"/>
              <a:t>If various implementations are of the same kind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common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behavior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status</a:t>
            </a:r>
            <a:r>
              <a:rPr lang="en-US" dirty="0"/>
              <a:t> then abstract class is better to use.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</a:t>
            </a:r>
            <a:r>
              <a:rPr lang="en-US" dirty="0"/>
              <a:t>Class (2)</a:t>
            </a:r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942012" y="965201"/>
            <a:ext cx="60532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An </a:t>
            </a:r>
            <a:r>
              <a:rPr lang="en-US" dirty="0"/>
              <a:t>interface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have access modifiers</a:t>
            </a:r>
            <a:r>
              <a:rPr lang="en-US" dirty="0"/>
              <a:t> for the </a:t>
            </a:r>
            <a:r>
              <a:rPr lang="en-US" dirty="0" smtClean="0"/>
              <a:t>subs, functions, properties </a:t>
            </a:r>
            <a:r>
              <a:rPr lang="en-US" dirty="0" smtClean="0"/>
              <a:t>etc. </a:t>
            </a:r>
            <a:r>
              <a:rPr lang="en-US" dirty="0"/>
              <a:t>everything is assumed as </a:t>
            </a:r>
            <a:r>
              <a:rPr lang="en-US" dirty="0" smtClean="0"/>
              <a:t>public</a:t>
            </a:r>
          </a:p>
          <a:p>
            <a:r>
              <a:rPr lang="en-US" dirty="0" smtClean="0"/>
              <a:t>If </a:t>
            </a:r>
            <a:r>
              <a:rPr lang="en-US" dirty="0"/>
              <a:t>various implementations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share method signatures </a:t>
            </a:r>
            <a:r>
              <a:rPr lang="en-US" dirty="0"/>
              <a:t>then it is better to use Interfaces.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319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6154" y="1012065"/>
            <a:ext cx="5679658" cy="6248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</a:p>
          <a:p>
            <a:r>
              <a:rPr lang="en-US" dirty="0" smtClean="0"/>
              <a:t>An </a:t>
            </a:r>
            <a:r>
              <a:rPr lang="en-US" dirty="0"/>
              <a:t>abstract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have fields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and constants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defined</a:t>
            </a:r>
          </a:p>
          <a:p>
            <a:r>
              <a:rPr lang="en-US" dirty="0"/>
              <a:t>If we 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method </a:t>
            </a:r>
            <a:r>
              <a:rPr lang="en-US" dirty="0"/>
              <a:t>to an abstract class then we have the option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providing default implementation </a:t>
            </a:r>
            <a:r>
              <a:rPr lang="en-US" dirty="0"/>
              <a:t>and therefore all the existing code might work properly.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</a:t>
            </a:r>
            <a:r>
              <a:rPr lang="en-US" dirty="0" smtClean="0"/>
              <a:t>Class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865812" y="990601"/>
            <a:ext cx="61294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fields can be defined </a:t>
            </a:r>
            <a:r>
              <a:rPr lang="en-US" dirty="0"/>
              <a:t>in </a:t>
            </a:r>
            <a:r>
              <a:rPr lang="en-US" dirty="0" smtClean="0"/>
              <a:t>interfaces</a:t>
            </a:r>
          </a:p>
          <a:p>
            <a:r>
              <a:rPr lang="en-US" dirty="0"/>
              <a:t>If we 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method </a:t>
            </a:r>
            <a:r>
              <a:rPr lang="en-US" dirty="0"/>
              <a:t>to an Interface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 have to track down all the implementations </a:t>
            </a:r>
            <a:r>
              <a:rPr lang="en-US" dirty="0"/>
              <a:t>of the interface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implementation</a:t>
            </a:r>
            <a:r>
              <a:rPr lang="en-US" dirty="0"/>
              <a:t> for the new method.</a:t>
            </a:r>
          </a:p>
        </p:txBody>
      </p:sp>
    </p:spTree>
    <p:extLst>
      <p:ext uri="{BB962C8B-B14F-4D97-AF65-F5344CB8AC3E}">
        <p14:creationId xmlns:p14="http://schemas.microsoft.com/office/powerpoint/2010/main" val="191165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hierarchy of interfaces and classes</a:t>
            </a:r>
            <a:endParaRPr lang="en-US" dirty="0" smtClean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89012" y="1993508"/>
            <a:ext cx="3658600" cy="1156899"/>
            <a:chOff x="4683210" y="1333424"/>
            <a:chExt cx="3658600" cy="115689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10" y="1333424"/>
              <a:ext cx="36586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&lt;&lt;IElectricCar&gt;&gt;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3658600" cy="5473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+Battery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23012" y="1993508"/>
            <a:ext cx="4608598" cy="2277881"/>
            <a:chOff x="5180012" y="1653737"/>
            <a:chExt cx="4608598" cy="2277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720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+Model: string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+Color: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+Start():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+Stop(): string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798011" y="5562600"/>
            <a:ext cx="3658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latin typeface="Consolas" panose="020B0609020204030204" pitchFamily="49" charset="0"/>
              </a:rPr>
              <a:t>Seat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989012" y="5562600"/>
            <a:ext cx="3658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latin typeface="Consolas" panose="020B0609020204030204" pitchFamily="49" charset="0"/>
              </a:rPr>
              <a:t>Tesla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26" idx="0"/>
            <a:endCxn id="25" idx="2"/>
          </p:cNvCxnSpPr>
          <p:nvPr/>
        </p:nvCxnSpPr>
        <p:spPr>
          <a:xfrm flipV="1">
            <a:off x="2818312" y="3150407"/>
            <a:ext cx="0" cy="2412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3656012" y="3581400"/>
            <a:ext cx="2667000" cy="1981200"/>
          </a:xfrm>
          <a:prstGeom prst="bentConnector3">
            <a:avLst>
              <a:gd name="adj1" fmla="val -61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</p:cNvCxnSpPr>
          <p:nvPr/>
        </p:nvCxnSpPr>
        <p:spPr>
          <a:xfrm flipV="1">
            <a:off x="8627311" y="4288941"/>
            <a:ext cx="0" cy="1273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92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29088" y="1110780"/>
            <a:ext cx="111252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ICar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Model { get;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string Color { get;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Stop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9088" y="4464221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IElectricCar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Batteries { get;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8839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Cars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3928" y="836022"/>
            <a:ext cx="11434827" cy="59554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Tesla : ICar, IElectricCar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Model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Color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Batteries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Tesla(string model, string color, int batteries)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here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Start()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Stop()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3975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Cars (3)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3928" y="914400"/>
            <a:ext cx="11434827" cy="54476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Seat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ICar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Model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Color { get; private set;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Tesla(string model, string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here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Start()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Stop()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5260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D18E"/>
                </a:solidFill>
                <a:ea typeface="Calibri"/>
                <a:cs typeface="Calibri"/>
                <a:sym typeface="Calibri"/>
              </a:rPr>
              <a:t>Interfaces and Abstraction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6724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20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 smtClean="0"/>
              <a:t>#</a:t>
            </a:r>
            <a:r>
              <a:rPr lang="en-US" sz="9600" b="1" noProof="1" smtClean="0"/>
              <a:t>CSharp</a:t>
            </a:r>
            <a:r>
              <a:rPr lang="en-US" sz="9600" b="1" dirty="0" smtClean="0"/>
              <a:t>-OOP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taking away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removing characteristics from something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reduce it to a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essential characteristics.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14600"/>
            <a:ext cx="7247359" cy="36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</a:t>
            </a:r>
            <a:r>
              <a:rPr lang="en-US" dirty="0" smtClean="0"/>
              <a:t>abstraction</a:t>
            </a:r>
          </a:p>
          <a:p>
            <a:pPr lvl="1"/>
            <a:r>
              <a:rPr lang="en-US" dirty="0" smtClean="0"/>
              <a:t>Interfaces </a:t>
            </a:r>
            <a:r>
              <a:rPr lang="en-US" dirty="0"/>
              <a:t>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IAnimal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Mammal, IAnimal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46559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Abstraction</a:t>
            </a:r>
          </a:p>
          <a:p>
            <a:r>
              <a:rPr lang="en-US" dirty="0" smtClean="0"/>
              <a:t>Achieved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</a:t>
            </a:r>
          </a:p>
          <a:p>
            <a:r>
              <a:rPr lang="en-US" dirty="0"/>
              <a:t>Abstraction is a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hiding the implementation details</a:t>
            </a:r>
            <a:r>
              <a:rPr lang="en-US" dirty="0"/>
              <a:t> and showing only functionality to the 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943600" cy="485635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Encapsulation</a:t>
            </a:r>
          </a:p>
          <a:p>
            <a:r>
              <a:rPr lang="en-US" dirty="0" smtClean="0"/>
              <a:t>Achieved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 modifiers </a:t>
            </a:r>
            <a:r>
              <a:rPr lang="en-US" dirty="0" smtClean="0"/>
              <a:t>(</a:t>
            </a:r>
            <a:r>
              <a:rPr lang="en-US" dirty="0"/>
              <a:t>private, public…)</a:t>
            </a:r>
          </a:p>
          <a:p>
            <a:r>
              <a:rPr lang="en-US" dirty="0"/>
              <a:t>Encapsulation is used </a:t>
            </a:r>
            <a:r>
              <a:rPr lang="en-US" dirty="0" smtClean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hide the code and data</a:t>
            </a:r>
            <a:r>
              <a:rPr lang="en-US" dirty="0"/>
              <a:t> </a:t>
            </a:r>
            <a:r>
              <a:rPr lang="en-US" dirty="0" smtClean="0"/>
              <a:t>inside </a:t>
            </a:r>
            <a:r>
              <a:rPr lang="en-US" dirty="0"/>
              <a:t>a single unit to protect the data from the outside the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2777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2208</Words>
  <Application>Microsoft Office PowerPoint</Application>
  <PresentationFormat>Custom</PresentationFormat>
  <Paragraphs>419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Noto Sans Symbols</vt:lpstr>
      <vt:lpstr>Wingdings</vt:lpstr>
      <vt:lpstr>Wingdings 2</vt:lpstr>
      <vt:lpstr>SoftUni 16x9</vt:lpstr>
      <vt:lpstr>Interfaces and Abstraction </vt:lpstr>
      <vt:lpstr>Table of Contents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 (2)</vt:lpstr>
      <vt:lpstr>Interfaces</vt:lpstr>
      <vt:lpstr>Interface</vt:lpstr>
      <vt:lpstr>Interface Example</vt:lpstr>
      <vt:lpstr>Multiple Inheritance</vt:lpstr>
      <vt:lpstr>Problem: Shapes</vt:lpstr>
      <vt:lpstr>Solution: Shapes </vt:lpstr>
      <vt:lpstr>Solution: Shapes - Rectangle Draw</vt:lpstr>
      <vt:lpstr>Solution: Shapes - Circle Draw </vt:lpstr>
      <vt:lpstr>Interface vs Abstract Class</vt:lpstr>
      <vt:lpstr>Interface vs Abstract Class (2)</vt:lpstr>
      <vt:lpstr>Interface vs Abstract Class (3)</vt:lpstr>
      <vt:lpstr>Problem: Cars</vt:lpstr>
      <vt:lpstr>Solution: Cars</vt:lpstr>
      <vt:lpstr>Solution: Cars (2)</vt:lpstr>
      <vt:lpstr>Solution: Cars (3)</vt:lpstr>
      <vt:lpstr>Interfaces</vt:lpstr>
      <vt:lpstr>Interfaces and Abstraction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2017-07-18T11:00:46Z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